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75" r:id="rId3"/>
    <p:sldId id="269" r:id="rId4"/>
    <p:sldId id="280" r:id="rId5"/>
    <p:sldId id="277" r:id="rId6"/>
    <p:sldId id="276" r:id="rId7"/>
    <p:sldId id="283" r:id="rId8"/>
    <p:sldId id="266" r:id="rId9"/>
    <p:sldId id="281" r:id="rId10"/>
    <p:sldId id="268" r:id="rId11"/>
    <p:sldId id="282" r:id="rId12"/>
    <p:sldId id="278" r:id="rId13"/>
    <p:sldId id="271" r:id="rId14"/>
    <p:sldId id="256" r:id="rId15"/>
    <p:sldId id="279" r:id="rId16"/>
    <p:sldId id="260" r:id="rId17"/>
    <p:sldId id="273" r:id="rId18"/>
    <p:sldId id="259" r:id="rId19"/>
    <p:sldId id="262" r:id="rId20"/>
    <p:sldId id="258" r:id="rId21"/>
    <p:sldId id="263" r:id="rId22"/>
    <p:sldId id="261" r:id="rId23"/>
    <p:sldId id="265" r:id="rId24"/>
    <p:sldId id="264" r:id="rId25"/>
    <p:sldId id="274" r:id="rId26"/>
    <p:sldId id="257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3333CC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77100" autoAdjust="0"/>
  </p:normalViewPr>
  <p:slideViewPr>
    <p:cSldViewPr>
      <p:cViewPr varScale="1">
        <p:scale>
          <a:sx n="90" d="100"/>
          <a:sy n="90" d="100"/>
        </p:scale>
        <p:origin x="21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62F1-FC50-430C-802D-1D78FCAECBD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E26A2-FABB-46D7-B506-FECCB64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0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Здравствуйте, уважаемы коллеги!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Мое выступление будет посвящено теме «Формировании ИКТ компетентности педагога в современных условиях, возможности работы с электронным портфолио в условиях введения ФГОС»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2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маловажную роль играет безопасность, каков ее уровень?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кем готов поделиться ученик? Какими документами? И каким образом?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3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один вопрос, на который бы мне хотелось ответить: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 было использовано непосредственно в продукте «МОЙ ПОРТФОЛИО»?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 портфолио автора Иванова А.В., соответствующий требованиям ФГОС.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Идея личного рейтинга позаимствована в теории компьютерных игр.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реализации проекта использовалась платформа MS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Использовалась система автоматического построения диаграмм.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листов книги и отдельных ячеек документа.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Автоматическое заполнение ячеек по формулам подсчета и суммирования, проверка листа на содержимое.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заполнения портфолио в процентном соотношении.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использованы сложные формулы анализа ввода данных с пятиуровневой логической цепочкой.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развертывания дополнительных возможностей платформы использовался язык программирования VBA, чтобы создать дополнительные макросы подсчета ячеек (например, по заливке), т.к. стандартный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умеет это делать.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Использовались идейные, умственные и временные ресурсы почти всех педагогов и администрации лицея для его создания и мой личный опыт и компетентность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реализации 	автоматизированного продукта «МОЙ ПОРТФОЛИО»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спросите, получилось? А я отвечу ДА!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как сказала первая леди Аргентины Эва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«Без фанатизма ничего не добьешься»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Ну, а о качестве судить вам!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93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презентации электронного портфолио лицеистами, после демоверсий его некоторых страниц я готов ответить на все ваши вопросы, связанные с технологическим процессом его создания, в том числе и по электронной почте: kataev_dobraya@mail.ru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Успешного вам рабочего дня!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 выступление я хотел бы начать со слов на слайде.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мой взгляд эти слова раскрывают всю суть нашего продукта,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возник в результате объединения нескольких идей.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2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мы хотим сделать?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1.Мы хотим увидеть многомерный образ – портрет каждого ученика с возможностью глубокого анализа этой модели по слоям.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спросите, почему я сказал многомерную, а не 3-х мерную модель?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Дело в том, что мы хотим подключить к этой модели временную шкалу и увидеть динамическую(меняющуюся) модель, в идеале, растущую модель во всех направлениях.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Мы хотим показать ученику его достижения, результаты, все положительные стороны и качества, а также  динамику его развития.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необходим измерительный инструмент, который бы оценил достижения лицеиста.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Этим инструментом стал  электронный портфолио, который в качестве оценки достижений результатов ученика использует технологию личного рейтинга.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0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же, цель есть! Нужен план действий!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апреле 2013 года мы определили алгоритм разработки электронного портфолио пятиклассников и внедрения его в их образовательную деятельность, который вы видите на слайде: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Апреле 2013 года мы осуществили технический и технологический обзор ресурсов лицея.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Мае мы изучали различные виды электронных портфолио и практики их размещения в Интернете.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Сентябре 2013 года определили образовательный потенциал ЭП с точки зрения развития ИКТ-компетентности.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 Октябре выбрали программное обеспечение - (платформу) для его реализации.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(Это могла стать платформа 1С, требующая квалифицированных специалистов для ее конфигурирования), языки визуального программирования C++,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Delphi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мы остановились на общедоступной платформе MS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пакета MS OFFICE.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Этой платформой владеют почти все педагоги, не нуждающиеся в серьезном обучении для ее изучения и преемственности.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Разработкой алгоритма расчёта личного рейтинга мы занимались в ноябре 2013 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вот перевод форм брошюры-организатора А.В. Иванова «Мой портфолио» в электронный вариант занял 3 месяца с (Декабря 2013 по Февраль 2014).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этапе мы столкнулись с проблемой ограниченных возможностей MS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реализации проекта, поэтому пришлось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Истратить месяц на программирование новых процедур для увеличения возможностей MS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благо платформа открыта для ее дополнения через макросы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Одновременно понадобилась модификация форм с учетом особенностей платформы, которой мы занимались в апреле месяце.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 поджимало и мы одновременно решали вопросы хранения и безопасности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концу учебного года мы провели обучение администрации, классных руководителей, учителей-предметников работе с электронным портфолио.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 сентябре 2014 года началась апробация электронного портфолио лицеиста.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Подведение итогов апробации электронного портфолио учениками 5 класса; определение перспектив разработки электронного портфолио ученика на уровнях основного общего образования и среднего общего образования мы планируем завершить к концу Сентября 2015 года.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лишь небольшой кусочек программы для увеличения возможностей платформы MS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Всему, что не умеет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его можно научить с помощью программирования.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Иногда вставали перед нами такие сложные технические задачи, что приходилось почесать голову со всех сторон.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не менее…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7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ИНСТРУМЕНТ</a:t>
            </a:r>
            <a:b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ОЦЕНКИ ДОСТИЖЕНИЙ</a:t>
            </a:r>
            <a:b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ПЛАТФОРМЕ</a:t>
            </a:r>
            <a:b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MS EXCEL</a:t>
            </a:r>
            <a: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ГОТОВ!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2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не ответил еще на вопрос: Где хранить наш продукт?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изучили зарубежные сайты, использующие технологию портфолио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электронных портфолио Доктора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Хеллен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Баррет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Электронное портфолио обычного американца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Джеймса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электронных портфолио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MyPortfolio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(Новая Зеландия)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Открытый ресурс э-портфолио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электронных портфолио для школьников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Jotter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И, остановили свой выбор на отечественном сайте 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68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Отличительными особенностями его являются: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простой и интуитивно понятный интерфейс;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получения помощи и поддержки;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динамический  веб-сайт =  хранилище работ  учащихся и педагогов + возможности социальной сети;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ведение непрерывного  портфолио;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стратегическое планирование образовательного и профессионального развития на протяжении всей жизни человека.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7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страницах сайта, кроме хранения нашего продукта, есть возможности: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Накапливания и хранения в электронном виде личной информации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Представление информации об успехах и достижениях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Хранение в электронном виде копий дипломов и сертификатов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Использования сайта как социальной сети для поиска друзей и участия в сообществах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A2-FABB-46D7-B506-FECCB64292A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3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5195-CB26-4377-8CA9-C44F2B29C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D515-9F11-435F-B302-A5D5020D8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5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73795-9FF9-4B6E-800A-C9919B8C1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0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60AB-BA12-43D8-BE96-481362603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9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126C-35FB-4F79-8218-F59DEB036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1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B686-2330-445F-AFC9-C36272CE0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1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2219-95BB-4E43-A724-D44FBFCE2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8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AFBA-60CD-45C3-8F65-31F278EC3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9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2BCD-8A3E-4CE4-9BF3-E2147939A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9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47A4-3207-4646-9C7E-725E2957A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3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A117-200F-4220-BBA2-7332988B1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3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0593-3BB5-47AA-B075-6DFC6A23B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1BAC879-C9EB-42DD-84E4-AF668DB52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&#1087;&#1080;&#1096;&#1077;&#1084;.&#1088;&#1092;/tema/cena_cennost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8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DEA13-E7EA-42B8-98B6-E7FFD6308E3A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477" y="116632"/>
            <a:ext cx="7772400" cy="3744416"/>
          </a:xfrm>
        </p:spPr>
        <p:txBody>
          <a:bodyPr/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«Портфолио как один из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способов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оценки достижения учащимися планируемых результатов освоения основной общеобразовательной программы основного общего образования»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kern="1200" dirty="0">
                <a:solidFill>
                  <a:srgbClr val="7E0000"/>
                </a:solidFill>
              </a:rPr>
              <a:t>«Формировании ИКТ компетентности педагога в современных условиях, возможности работы с электронным портфолио в условиях введения ФГОС»</a:t>
            </a:r>
          </a:p>
        </p:txBody>
      </p:sp>
      <p:sp>
        <p:nvSpPr>
          <p:cNvPr id="2054" name="Прямоугольник 8"/>
          <p:cNvSpPr>
            <a:spLocks noChangeArrowheads="1"/>
          </p:cNvSpPr>
          <p:nvPr/>
        </p:nvSpPr>
        <p:spPr bwMode="auto">
          <a:xfrm rot="273379">
            <a:off x="1422482" y="3991699"/>
            <a:ext cx="5083305" cy="14711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Катаев Виктор Борисович,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информатики высшей кв. категории,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руководитель единичного проекта «Информационно-образовательная среда лицея в условиях реализации ФГОС общего образования»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v_kataev@mail.ru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www.vbkataev.com</a:t>
            </a:r>
            <a:endParaRPr lang="ru-RU" sz="1600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7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 rot="21416152">
            <a:off x="400732" y="4713350"/>
            <a:ext cx="768845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http://4portfolio.ru/view/view.php?t=YsyVRopfvtrmXKEc8bBD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1" y="1934483"/>
            <a:ext cx="5951290" cy="25593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338197">
            <a:off x="580495" y="331480"/>
            <a:ext cx="732892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С кем и как можно поделиться </a:t>
            </a:r>
          </a:p>
          <a:p>
            <a:pPr algn="ctr" eaLnBrk="1" hangingPunct="1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электронным портфолио?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59" y="494999"/>
            <a:ext cx="918742" cy="9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7105603" y="1471046"/>
            <a:ext cx="166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«Портфолио»</a:t>
            </a:r>
          </a:p>
        </p:txBody>
      </p:sp>
      <p:sp>
        <p:nvSpPr>
          <p:cNvPr id="3" name="Овал 2"/>
          <p:cNvSpPr/>
          <p:nvPr/>
        </p:nvSpPr>
        <p:spPr>
          <a:xfrm>
            <a:off x="2987824" y="3068960"/>
            <a:ext cx="1440160" cy="142490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sz="140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2061"/>
            <a:ext cx="70863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Что было использовано в продукте</a:t>
            </a:r>
          </a:p>
          <a:p>
            <a:pPr algn="ctr" eaLnBrk="1" hangingPunct="1"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«МОЙ ПОРТФОЛИО»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980" y="888044"/>
            <a:ext cx="8603820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 портфолио автора Иванова А.В., соответствующий требованиям ФГОС.</a:t>
            </a:r>
          </a:p>
          <a:p>
            <a:pPr marL="457200" indent="-457200">
              <a:buAutoNum type="arabicPeriod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личного рейтинга позаимствована в теории компьютерных игр.</a:t>
            </a:r>
          </a:p>
          <a:p>
            <a:pPr marL="457200" indent="-457200">
              <a:buAutoNum type="arabicPeriod"/>
            </a:pP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реализации проекта использовалась платформа 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Excel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Использовалась система автоматического построения диаграмм.</a:t>
            </a:r>
          </a:p>
          <a:p>
            <a:pPr marL="457200" indent="-457200">
              <a:buAutoNum type="arabicPeriod"/>
            </a:pP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листов книги и отдельных ячеек документа.</a:t>
            </a:r>
          </a:p>
          <a:p>
            <a:pPr marL="457200" indent="-457200">
              <a:buAutoNum type="arabicPeriod"/>
            </a:pP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Автоматическое заполнение ячеек по формулам подсчета и суммирования, проверка листа на содержимое.</a:t>
            </a:r>
          </a:p>
          <a:p>
            <a:pPr marL="457200" indent="-457200">
              <a:buAutoNum type="arabicPeriod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заполнения портфолио в процентном соотношении.</a:t>
            </a:r>
          </a:p>
          <a:p>
            <a:pPr marL="457200" indent="-457200">
              <a:buAutoNum type="arabicPeriod"/>
            </a:pP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использованы сложные формулы анализа ввода данных с пятиуровневой логической цепочкой.</a:t>
            </a:r>
          </a:p>
          <a:p>
            <a:pPr marL="457200" indent="-457200">
              <a:buAutoNum type="arabicPeriod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развертывания дополнительных возможностей платформы использовался язык программирования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VBA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создать дополнительные макросы подсчета ячеек (например, по заливке), т.к. стандартный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умеет это делать.</a:t>
            </a:r>
          </a:p>
          <a:p>
            <a:pPr marL="342900" indent="-342900">
              <a:buAutoNum type="arabicPeriod" startAt="9"/>
            </a:pP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Использовались идейные, умственные и временные </a:t>
            </a:r>
          </a:p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почти всех педагогов и администрации лицея </a:t>
            </a:r>
          </a:p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его создания и мой личный опыт и компетентность</a:t>
            </a:r>
          </a:p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реализации 	автоматизированного продукта </a:t>
            </a:r>
          </a:p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ПОРТФОЛИО»</a:t>
            </a:r>
          </a:p>
          <a:p>
            <a:pPr marL="457200" indent="-457200">
              <a:buAutoNum type="arabicPeriod"/>
            </a:pP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11" y="4735452"/>
            <a:ext cx="2034731" cy="203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7430"/>
            <a:ext cx="1257026" cy="12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90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sz="1400"/>
          </a:p>
        </p:txBody>
      </p:sp>
      <p:sp>
        <p:nvSpPr>
          <p:cNvPr id="12" name="Прямоугольник 11"/>
          <p:cNvSpPr/>
          <p:nvPr/>
        </p:nvSpPr>
        <p:spPr>
          <a:xfrm rot="21338197">
            <a:off x="2364607" y="608479"/>
            <a:ext cx="37607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ПОЛУЧИЛОСЬ?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12" y="2029910"/>
            <a:ext cx="918742" cy="9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934052" y="2995239"/>
            <a:ext cx="166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«Портфолио»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6116" y="1826438"/>
            <a:ext cx="1660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ДА!</a:t>
            </a:r>
            <a:endParaRPr lang="ru-RU" sz="6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5307" y="160615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Без фанатизма ничего не добьешься. 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</a:rPr>
              <a:t>(</a:t>
            </a:r>
            <a:r>
              <a:rPr lang="ru-RU" sz="2000" b="1" i="1" dirty="0">
                <a:latin typeface="Times New Roman" panose="02020603050405020304" pitchFamily="18" charset="0"/>
              </a:rPr>
              <a:t>Эва </a:t>
            </a:r>
            <a:r>
              <a:rPr lang="ru-RU" sz="2000" b="1" i="1" dirty="0" err="1">
                <a:latin typeface="Times New Roman" panose="02020603050405020304" pitchFamily="18" charset="0"/>
              </a:rPr>
              <a:t>Перон</a:t>
            </a:r>
            <a:r>
              <a:rPr lang="ru-RU" sz="2000" b="1" i="1" dirty="0">
                <a:latin typeface="Times New Roman" panose="02020603050405020304" pitchFamily="18" charset="0"/>
              </a:rPr>
              <a:t>)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84925" y="321423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Не гнаться за многим, стремиться к глубине. Суть величия — не количество, а качество. Превосходное всегда единично и редко;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чего </a:t>
            </a:r>
            <a:r>
              <a:rPr lang="ru-RU" b="1" i="1" dirty="0">
                <a:solidFill>
                  <a:srgbClr val="C00000"/>
                </a:solidFill>
              </a:rPr>
              <a:t>много, тому </a:t>
            </a:r>
            <a:r>
              <a:rPr lang="ru-RU" b="1" i="1" dirty="0">
                <a:solidFill>
                  <a:srgbClr val="C00000"/>
                </a:solidFill>
                <a:hlinkClick r:id="rId6" tooltip="Афоризмы про цену, ценность"/>
              </a:rPr>
              <a:t>цена</a:t>
            </a:r>
            <a:r>
              <a:rPr lang="ru-RU" b="1" i="1" dirty="0">
                <a:solidFill>
                  <a:srgbClr val="C00000"/>
                </a:solidFill>
              </a:rPr>
              <a:t> невелика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5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2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236D0D-1C36-496B-B641-C96C2D33EE41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634351" y="298937"/>
            <a:ext cx="78752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</a:p>
          <a:p>
            <a:pPr algn="ctr"/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2808312" cy="320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1020998"/>
            <a:ext cx="6579153" cy="394756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После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презентации электронного портфолио лицеистами, после демоверсий его некоторых страниц я готов ответить на все ваши вопросы, связанные с технологическим процессом его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создания,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том числе и по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электронной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почте: 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kataev_dobraya@mail.ru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Успешного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вам рабочего дня!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8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DEA13-E7EA-42B8-98B6-E7FFD6308E3A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 rot="21438808">
            <a:off x="687366" y="457162"/>
            <a:ext cx="7772400" cy="402762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«Портфолио как один из способов оценки достижения учащимися планируемых результатов освоения основной общеобразовательной программы основного общего образования»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ДЕМОНСТРАЦИЯ ПРЕДМЕТНЫХ РЕЗУЛЬТАТОВ ОБРАЗОВАНИЯ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ЭЛЕКТРОННОМ ПОРТФОЛИО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1472315" y="4308851"/>
            <a:ext cx="5083305" cy="14711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Катаев Виктор Борисович,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информатики высшей кв. категории,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руководитель единичного проекта «Информационно-образовательная среда лицея в условиях реализации ФГОС общего образования»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v_kataev@mail.ru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www.vbkataev.com</a:t>
            </a:r>
            <a:endParaRPr lang="ru-RU" sz="1600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8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DEA13-E7EA-42B8-98B6-E7FFD6308E3A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sz="1400"/>
          </a:p>
        </p:txBody>
      </p:sp>
      <p:pic>
        <p:nvPicPr>
          <p:cNvPr id="1026" name="Picture 2" descr="Места отдыха - Сообщество &quot;Пенза&quot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286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6437494" y="836713"/>
            <a:ext cx="2599002" cy="2064952"/>
          </a:xfrm>
          <a:prstGeom prst="wedgeEllipseCallout">
            <a:avLst>
              <a:gd name="adj1" fmla="val -64331"/>
              <a:gd name="adj2" fmla="val 58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Ну как там твой Андрюшка учится?</a:t>
            </a:r>
            <a:endParaRPr lang="ru-RU" sz="24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490120" y="260649"/>
            <a:ext cx="3649832" cy="2073446"/>
          </a:xfrm>
          <a:prstGeom prst="wedgeEllipseCallout">
            <a:avLst>
              <a:gd name="adj1" fmla="val 44233"/>
              <a:gd name="adj2" fmla="val 719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Да так себе </a:t>
            </a:r>
            <a:r>
              <a:rPr lang="en-US" sz="2800" dirty="0" smtClean="0"/>
              <a:t>:</a:t>
            </a:r>
            <a:r>
              <a:rPr lang="ru-RU" sz="2800" dirty="0" smtClean="0"/>
              <a:t>(</a:t>
            </a:r>
          </a:p>
          <a:p>
            <a:pPr algn="ctr"/>
            <a:r>
              <a:rPr lang="ru-RU" sz="2800" dirty="0" smtClean="0"/>
              <a:t>Три, четыре…</a:t>
            </a:r>
          </a:p>
          <a:p>
            <a:pPr algn="ctr"/>
            <a:r>
              <a:rPr lang="ru-RU" sz="2800" dirty="0" smtClean="0"/>
              <a:t>3,4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2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62380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8616" y="2107331"/>
            <a:ext cx="4749167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u="sng" dirty="0" smtClean="0"/>
              <a:t>ДЕЛЕНИЕ НА ГРУППЫ</a:t>
            </a:r>
          </a:p>
          <a:p>
            <a:pPr algn="just"/>
            <a:r>
              <a:rPr lang="ru-RU" sz="2000" dirty="0" smtClean="0"/>
              <a:t>Каждая группа заполняет предметные результаты только одного ученика.</a:t>
            </a:r>
          </a:p>
          <a:p>
            <a:pPr algn="just"/>
            <a:r>
              <a:rPr lang="ru-RU" sz="2000" dirty="0" smtClean="0"/>
              <a:t>1 Группа - Вася Отличников, 5А</a:t>
            </a:r>
          </a:p>
          <a:p>
            <a:pPr algn="just"/>
            <a:r>
              <a:rPr lang="ru-RU" sz="2000" dirty="0" smtClean="0"/>
              <a:t>2 Группа - Галина Середникова, 5Б</a:t>
            </a:r>
          </a:p>
          <a:p>
            <a:pPr algn="just"/>
            <a:r>
              <a:rPr lang="ru-RU" sz="2000" dirty="0" smtClean="0"/>
              <a:t>3 Группа – Максим Математиков, 5В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94" y="135879"/>
            <a:ext cx="2628602" cy="197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ройная стрелка влево/вправо/вверх 4"/>
          <p:cNvSpPr/>
          <p:nvPr/>
        </p:nvSpPr>
        <p:spPr>
          <a:xfrm rot="900000">
            <a:off x="4531213" y="454193"/>
            <a:ext cx="2086323" cy="1628795"/>
          </a:xfrm>
          <a:prstGeom prst="leftRight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188259"/>
            <a:ext cx="3384183" cy="19389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 окончании выполнения задания мы сравним учебные результаты каждой группы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 сделаем анализ по предложенной таблице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47489"/>
            <a:ext cx="3197711" cy="240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2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 rot="487628">
            <a:off x="1481560" y="568133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98250"/>
            <a:ext cx="4749167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u="sng" dirty="0" smtClean="0"/>
              <a:t>ПОИСК</a:t>
            </a:r>
          </a:p>
          <a:p>
            <a:pPr algn="just"/>
            <a:r>
              <a:rPr lang="ru-RU" sz="2000" dirty="0" smtClean="0"/>
              <a:t>Найти табель учебных результатов, в соответствии </a:t>
            </a:r>
            <a:r>
              <a:rPr lang="ru-RU" sz="2000" dirty="0"/>
              <a:t>с фамилией </a:t>
            </a:r>
            <a:r>
              <a:rPr lang="ru-RU" sz="2000" dirty="0" smtClean="0"/>
              <a:t>ученика, согласно выбранной группе.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91" y="3138591"/>
            <a:ext cx="3696072" cy="36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sz="1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384804" cy="253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8658" y="1094437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14" y="3640923"/>
            <a:ext cx="918742" cy="9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4" name="Прямоугольник 7"/>
          <p:cNvSpPr>
            <a:spLocks noChangeArrowheads="1"/>
          </p:cNvSpPr>
          <p:nvPr/>
        </p:nvSpPr>
        <p:spPr bwMode="auto">
          <a:xfrm>
            <a:off x="5583238" y="4575175"/>
            <a:ext cx="2184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/>
              <a:t>«</a:t>
            </a:r>
            <a:r>
              <a:rPr lang="ru-RU" dirty="0" smtClean="0"/>
              <a:t>Мой </a:t>
            </a:r>
            <a:r>
              <a:rPr lang="ru-RU" dirty="0" smtClean="0"/>
              <a:t>Портфолио</a:t>
            </a:r>
            <a:r>
              <a:rPr lang="ru-RU" dirty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0721" y="2082121"/>
            <a:ext cx="2952328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Найдите и запустите </a:t>
            </a:r>
            <a:br>
              <a:rPr lang="ru-RU" sz="2000" dirty="0" smtClean="0"/>
            </a:br>
            <a:r>
              <a:rPr lang="ru-RU" sz="2000" dirty="0" smtClean="0"/>
              <a:t>на рабочем столе </a:t>
            </a:r>
            <a:br>
              <a:rPr lang="ru-RU" sz="2000" dirty="0" smtClean="0"/>
            </a:br>
            <a:r>
              <a:rPr lang="ru-RU" sz="2000" dirty="0" smtClean="0"/>
              <a:t>ярлык </a:t>
            </a:r>
            <a:br>
              <a:rPr lang="ru-RU" sz="2000" dirty="0" smtClean="0"/>
            </a:br>
            <a:r>
              <a:rPr lang="ru-RU" sz="2000" dirty="0" smtClean="0"/>
              <a:t>документа </a:t>
            </a:r>
            <a:r>
              <a:rPr lang="en-US" sz="2000" dirty="0" smtClean="0"/>
              <a:t>MS Excel</a:t>
            </a:r>
            <a:endParaRPr lang="ru-RU" sz="2000" dirty="0"/>
          </a:p>
        </p:txBody>
      </p:sp>
      <p:sp>
        <p:nvSpPr>
          <p:cNvPr id="14" name="Стрелка вверх 13"/>
          <p:cNvSpPr/>
          <p:nvPr/>
        </p:nvSpPr>
        <p:spPr>
          <a:xfrm rot="4364052">
            <a:off x="5462385" y="3959807"/>
            <a:ext cx="558833" cy="764196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9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sz="1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275"/>
            <a:ext cx="1608701" cy="166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7715944" cy="565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147733" y="2852936"/>
            <a:ext cx="3683517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первом листе документа «Титульный лист»</a:t>
            </a:r>
          </a:p>
          <a:p>
            <a:pPr algn="ctr"/>
            <a:r>
              <a:rPr lang="ru-RU" sz="2000" dirty="0" smtClean="0"/>
              <a:t>заполнить профиль ученика. </a:t>
            </a:r>
          </a:p>
          <a:p>
            <a:pPr algn="ctr"/>
            <a:r>
              <a:rPr lang="ru-RU" sz="2000" dirty="0"/>
              <a:t>(</a:t>
            </a:r>
            <a:r>
              <a:rPr lang="ru-RU" sz="2000" dirty="0" smtClean="0"/>
              <a:t>личные данные)</a:t>
            </a:r>
          </a:p>
          <a:p>
            <a:pPr algn="ctr"/>
            <a:r>
              <a:rPr lang="ru-RU" sz="2000" dirty="0" smtClean="0"/>
              <a:t>Добиться 100% заполнения страницы.</a:t>
            </a:r>
          </a:p>
          <a:p>
            <a:pPr algn="ctr"/>
            <a:r>
              <a:rPr lang="ru-RU" sz="2000" dirty="0" smtClean="0"/>
              <a:t>Использовать выпадающий список для выбора класса и литера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2021" y="4240819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9302266">
            <a:off x="1754824" y="5129668"/>
            <a:ext cx="558833" cy="764196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9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8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DEA13-E7EA-42B8-98B6-E7FFD6308E3A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 rot="21370210">
            <a:off x="685800" y="805567"/>
            <a:ext cx="7772400" cy="240442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нужно быть лучше других!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Нужно быть лучше, чем ты сам 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прошлой неделе»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24303-E606-4AE6-8781-0943A0629F78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sz="1400"/>
          </a:p>
        </p:txBody>
      </p:sp>
      <p:sp>
        <p:nvSpPr>
          <p:cNvPr id="9" name="TextBox 8"/>
          <p:cNvSpPr txBox="1"/>
          <p:nvPr/>
        </p:nvSpPr>
        <p:spPr>
          <a:xfrm>
            <a:off x="1979712" y="5566492"/>
            <a:ext cx="6912768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нижней части документа найдите лист под названием </a:t>
            </a:r>
          </a:p>
          <a:p>
            <a:pPr algn="ctr"/>
            <a:r>
              <a:rPr lang="ru-RU" sz="2000" dirty="0" smtClean="0"/>
              <a:t>«Персональный экран оценок» и заполните его до 100%.</a:t>
            </a:r>
          </a:p>
          <a:p>
            <a:pPr algn="ctr"/>
            <a:r>
              <a:rPr lang="ru-RU" sz="2000" dirty="0" smtClean="0"/>
              <a:t>Проанализируйте лепестковую диаграмму.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730218" cy="41766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43808" y="105130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 rot="20682078">
            <a:off x="5310988" y="4750394"/>
            <a:ext cx="558833" cy="764196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24303-E606-4AE6-8781-0943A0629F78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sz="1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1441"/>
            <a:ext cx="7171718" cy="525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трелка вверх 2"/>
          <p:cNvSpPr/>
          <p:nvPr/>
        </p:nvSpPr>
        <p:spPr>
          <a:xfrm rot="12466540">
            <a:off x="7022123" y="4321182"/>
            <a:ext cx="558833" cy="764196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4096" y="4214656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5484042"/>
            <a:ext cx="6912768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нижней части документа найдите лист под названием </a:t>
            </a:r>
          </a:p>
          <a:p>
            <a:pPr algn="ctr"/>
            <a:r>
              <a:rPr lang="ru-RU" sz="2000" dirty="0" smtClean="0"/>
              <a:t>«Большой экран моих оценок» и изучите его.</a:t>
            </a:r>
          </a:p>
          <a:p>
            <a:pPr algn="ctr"/>
            <a:r>
              <a:rPr lang="ru-RU" sz="2000" dirty="0" smtClean="0"/>
              <a:t>Проанализируйте строки таблицы: динамика и средний итог по всем предметам за месяц.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89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>
            <a:off x="1978658" y="1094437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40897"/>
            <a:ext cx="3871143" cy="299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37633" y="2218763"/>
            <a:ext cx="4749167" cy="16312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Вернитесь на «Титульный лист»</a:t>
            </a:r>
          </a:p>
          <a:p>
            <a:pPr algn="ctr"/>
            <a:r>
              <a:rPr lang="ru-RU" sz="2000" dirty="0" smtClean="0"/>
              <a:t>и проанализируйте: как изменился личный рейтинг ученика после заполнения экранов оценок в электронном портфолио?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73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sz="1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956"/>
            <a:ext cx="5700464" cy="428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2204864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18387">
            <a:off x="2488174" y="4048652"/>
            <a:ext cx="4749167" cy="22467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Заполните таблицу анализа предметных результатов ученика.</a:t>
            </a:r>
          </a:p>
          <a:p>
            <a:pPr algn="just"/>
            <a:r>
              <a:rPr lang="ru-RU" sz="2000" dirty="0" smtClean="0"/>
              <a:t>Обведите соответствующий смайлик.</a:t>
            </a:r>
          </a:p>
          <a:p>
            <a:pPr algn="ctr"/>
            <a:r>
              <a:rPr lang="ru-RU" sz="2000" dirty="0" smtClean="0"/>
              <a:t>ИСПОЛЬЗУЙТЕ ДЛЯ АНАЛИЗА «Титульный лист», «Экран моих оценок», «Большой экран моих оценок»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88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>
            <a:off x="2840645" y="3768772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4691895"/>
            <a:ext cx="4749167" cy="16312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Обменявшись информацией между группами, определите: </a:t>
            </a:r>
          </a:p>
          <a:p>
            <a:pPr algn="ctr"/>
            <a:r>
              <a:rPr lang="ru-RU" sz="2000" dirty="0" smtClean="0"/>
              <a:t>какую предметную направленность ученика иллюстрирует каждая диаграмма?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" y="1432690"/>
            <a:ext cx="2880320" cy="242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26" y="1414663"/>
            <a:ext cx="2923170" cy="245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31" y="1414663"/>
            <a:ext cx="2995386" cy="252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-конечная звезда 8"/>
          <p:cNvSpPr/>
          <p:nvPr/>
        </p:nvSpPr>
        <p:spPr>
          <a:xfrm>
            <a:off x="881844" y="425956"/>
            <a:ext cx="1008112" cy="1050503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5" name="8-конечная звезда 14"/>
          <p:cNvSpPr/>
          <p:nvPr/>
        </p:nvSpPr>
        <p:spPr>
          <a:xfrm>
            <a:off x="4048546" y="426938"/>
            <a:ext cx="1008112" cy="1050503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16" name="8-конечная звезда 15"/>
          <p:cNvSpPr/>
          <p:nvPr/>
        </p:nvSpPr>
        <p:spPr>
          <a:xfrm>
            <a:off x="6971716" y="364160"/>
            <a:ext cx="1008112" cy="1050503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54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sz="1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956"/>
            <a:ext cx="5700464" cy="428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9400" y="2204864"/>
            <a:ext cx="37000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№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18387">
            <a:off x="2488174" y="4664205"/>
            <a:ext cx="4749167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СДАЙТЕ ЗАПОЛНЕНУЮ ТАБЛИЦУ «ПРЕДМЕТНЫХ РЕЗУЛЬТАТОВ УЧЕНИКА»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68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2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236D0D-1C36-496B-B641-C96C2D33EE41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sz="1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34351" y="561797"/>
            <a:ext cx="78752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</a:p>
          <a:p>
            <a:pPr algn="ctr"/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2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236D0D-1C36-496B-B641-C96C2D33EE41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11018"/>
              </p:ext>
            </p:extLst>
          </p:nvPr>
        </p:nvGraphicFramePr>
        <p:xfrm>
          <a:off x="693912" y="945515"/>
          <a:ext cx="7992888" cy="568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/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Особенности и свойства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Обычный портфолио</a:t>
                      </a:r>
                    </a:p>
                    <a:p>
                      <a:pPr algn="ctr"/>
                      <a:r>
                        <a:rPr lang="ru-RU" sz="1600" dirty="0" smtClean="0"/>
                        <a:t>(бумажный)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Электронный</a:t>
                      </a:r>
                    </a:p>
                    <a:p>
                      <a:pPr algn="ctr"/>
                      <a:r>
                        <a:rPr lang="ru-RU" sz="1600" dirty="0" smtClean="0"/>
                        <a:t>портфолио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Накопление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Ограничено папкой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Непрерывное и неограниченное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Мобильность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Может</a:t>
                      </a:r>
                      <a:r>
                        <a:rPr lang="ru-RU" sz="1600" baseline="0" dirty="0" smtClean="0"/>
                        <a:t> быть большого размера и веса.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Мобилен на любом устройстве </a:t>
                      </a:r>
                      <a:r>
                        <a:rPr lang="ru-RU" sz="1600" smtClean="0"/>
                        <a:t>хранения информации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Дополнение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Перекладывание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Скоростное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Хранение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Вероятность утраты велика.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Риск присутствует.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Доступность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Доступно через владельца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Доступен, если есть носитель или интернет.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Ограничено</a:t>
                      </a:r>
                      <a:r>
                        <a:rPr lang="ru-RU" sz="1600" baseline="0" dirty="0" smtClean="0"/>
                        <a:t> безопасностью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Массовость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экземпляр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 ограничено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Наполнение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критериям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Систематизировано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Требует навыков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документами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ИКТ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компетентность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ДОСТИЖЕНИЙ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критериям ручная обработка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Автоматизирована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332656"/>
            <a:ext cx="82482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 Cyr" panose="02020603050405020304" pitchFamily="18" charset="-52"/>
              </a:rPr>
              <a:t>Сравнительная таблица особенностей портфолио</a:t>
            </a:r>
            <a:endParaRPr lang="ru-RU" sz="2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77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2" name="Рисунок 27" descr="Фон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Рисунок 23" descr="Подвал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236D0D-1C36-496B-B641-C96C2D33EE41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333500" y="1988840"/>
            <a:ext cx="847700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v_kataev@mail.ru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kataev_dobraya@mail.ru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www.vbkataev.com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12168" cy="1965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2604"/>
            <a:ext cx="2383061" cy="158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85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sz="140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5" y="166526"/>
            <a:ext cx="4680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Что мы хотим сделать?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44" y="3232627"/>
            <a:ext cx="918742" cy="9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6" y="1208427"/>
            <a:ext cx="2063989" cy="20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95530" y="154400"/>
            <a:ext cx="4068959" cy="4988206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 Увидеть многомерную модель (форму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образ, портрет, …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т.п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.)  каждого ученика лицея. 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 Научиться </a:t>
            </a: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быстро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анализировать эту модель. 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Научить ученика собирать и анализировать свои результаты и достижения.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4. Создать некий инструмент оценки достижений и различных качеств лицеиста и показать ученику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какой он.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6. Мотивировать ученика на рост личного рейтинга.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500" y="5461694"/>
            <a:ext cx="84549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Что такое личный рейтинг?</a:t>
            </a: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Личный рейтинг – это объем модели ученика!</a:t>
            </a:r>
            <a:endParaRPr lang="ru-RU" sz="2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77" y="3512174"/>
            <a:ext cx="1858893" cy="182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77" y="1134326"/>
            <a:ext cx="2179848" cy="21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8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DEA13-E7EA-42B8-98B6-E7FFD6308E3A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sz="140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409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 Cyr" panose="02020603050405020304" pitchFamily="18" charset="-52"/>
              </a:rPr>
              <a:t>План работы проектно-творческой группы </a:t>
            </a:r>
            <a:endParaRPr lang="ru-RU" sz="2000" b="1" dirty="0" smtClean="0">
              <a:solidFill>
                <a:srgbClr val="C00000"/>
              </a:solidFill>
              <a:latin typeface="Times New Roman Cyr" panose="02020603050405020304" pitchFamily="18" charset="-52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 Cyr" panose="02020603050405020304" pitchFamily="18" charset="-52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 Cyr" panose="02020603050405020304" pitchFamily="18" charset="-52"/>
              </a:rPr>
              <a:t>Технология электронного портфолио лицеиста»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12431"/>
              </p:ext>
            </p:extLst>
          </p:nvPr>
        </p:nvGraphicFramePr>
        <p:xfrm>
          <a:off x="611560" y="908721"/>
          <a:ext cx="8075240" cy="52606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2131"/>
                <a:gridCol w="6133109"/>
              </a:tblGrid>
              <a:tr h="288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264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Апрель 2013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Технический и технологический обзор ресурсов </a:t>
                      </a:r>
                      <a:r>
                        <a:rPr lang="ru-RU" sz="1400" dirty="0" smtClean="0">
                          <a:effectLst/>
                        </a:rPr>
                        <a:t>лицея.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6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Май 2013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различных видов электронных портфолио и </a:t>
                      </a:r>
                      <a:r>
                        <a:rPr lang="ru-RU" sz="1400" dirty="0" smtClean="0">
                          <a:effectLst/>
                        </a:rPr>
                        <a:t>практик </a:t>
                      </a:r>
                      <a:r>
                        <a:rPr lang="ru-RU" sz="1400" dirty="0">
                          <a:effectLst/>
                        </a:rPr>
                        <a:t>размещения в </a:t>
                      </a:r>
                      <a:r>
                        <a:rPr lang="ru-RU" sz="1400" dirty="0" smtClean="0">
                          <a:effectLst/>
                        </a:rPr>
                        <a:t>Интернет.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6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Сентябрь 2013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образовательного потенциала ЭП с точки зрения развития </a:t>
                      </a:r>
                      <a:r>
                        <a:rPr lang="ru-RU" sz="1400" dirty="0" smtClean="0">
                          <a:effectLst/>
                        </a:rPr>
                        <a:t>ИКТ-компетентности.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264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Октябрь 2013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Выбор программного обеспечения (платформы</a:t>
                      </a:r>
                      <a:r>
                        <a:rPr lang="ru-RU" sz="1400" dirty="0" smtClean="0">
                          <a:effectLst/>
                        </a:rPr>
                        <a:t>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272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Ноябрь 2013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алгоритма расчёта личного </a:t>
                      </a:r>
                      <a:r>
                        <a:rPr lang="ru-RU" sz="1400" dirty="0" smtClean="0">
                          <a:effectLst/>
                        </a:rPr>
                        <a:t>рейтинга.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23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Декабрь 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Февраль 2014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Перевод форм брошюры-организатора </a:t>
                      </a:r>
                      <a:r>
                        <a:rPr lang="ru-RU" sz="1400" dirty="0" err="1" smtClean="0">
                          <a:effectLst/>
                        </a:rPr>
                        <a:t>А.В.Иванова</a:t>
                      </a:r>
                      <a:r>
                        <a:rPr lang="ru-RU" sz="1400" dirty="0" smtClean="0">
                          <a:effectLst/>
                        </a:rPr>
                        <a:t> «Мой портфолио» в электронный вариант.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439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Март 2014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Программирование новых процедур для увеличения возможностей </a:t>
                      </a:r>
                      <a:r>
                        <a:rPr lang="en-US" sz="1400" dirty="0" smtClean="0">
                          <a:effectLst/>
                        </a:rPr>
                        <a:t>MS Excel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2723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Апрель 2014 </a:t>
                      </a: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Модификация форм с учетом особенностей </a:t>
                      </a:r>
                      <a:r>
                        <a:rPr lang="ru-RU" sz="1400" dirty="0" smtClean="0">
                          <a:effectLst/>
                        </a:rPr>
                        <a:t>платформы.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13615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Автоматизация расчётов личного </a:t>
                      </a:r>
                      <a:r>
                        <a:rPr lang="ru-RU" sz="1400" dirty="0" smtClean="0">
                          <a:effectLst/>
                        </a:rPr>
                        <a:t>рейтинга.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26429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специализированных вопросов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хранение и безопасность данных</a:t>
                      </a:r>
                      <a:r>
                        <a:rPr lang="ru-RU" sz="1400" dirty="0" smtClean="0">
                          <a:effectLst/>
                        </a:rPr>
                        <a:t>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6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Май 2014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Обучение администрации, классных руководителей, учителей-предметников работе с электронным </a:t>
                      </a:r>
                      <a:r>
                        <a:rPr lang="ru-RU" sz="1400" dirty="0" smtClean="0">
                          <a:effectLst/>
                        </a:rPr>
                        <a:t>портфолио.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272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Сентябрь 2014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Апробация электронного портфолио </a:t>
                      </a:r>
                      <a:r>
                        <a:rPr lang="ru-RU" sz="1400" dirty="0" smtClean="0">
                          <a:effectLst/>
                        </a:rPr>
                        <a:t>лицеиста.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528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Сентябрь 2015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Подведение итогов апробации электронного портфолио ученика 5 класса; определение перспектив разработки электронного портфолио ученика на уровнях ООО и СОО.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2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sz="1400"/>
          </a:p>
        </p:txBody>
      </p:sp>
      <p:sp>
        <p:nvSpPr>
          <p:cNvPr id="12" name="Прямоугольник 11"/>
          <p:cNvSpPr/>
          <p:nvPr/>
        </p:nvSpPr>
        <p:spPr>
          <a:xfrm rot="21380019">
            <a:off x="266809" y="237747"/>
            <a:ext cx="70863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Для увеличения возможностей</a:t>
            </a:r>
          </a:p>
          <a:p>
            <a:pPr algn="ctr" eaLnBrk="1" hangingPunct="1"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платформы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MS Excel</a:t>
            </a: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использовались интеллектуальные методы программирования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7430"/>
            <a:ext cx="918742" cy="9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7118926" y="1003418"/>
            <a:ext cx="1764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«Портфолио»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71" y="4526046"/>
            <a:ext cx="2432250" cy="24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 rot="21271378">
            <a:off x="1999260" y="2126622"/>
            <a:ext cx="5560768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Selection.Cells.Count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&lt;= 1 Then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Set target =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ActiveSheet.Cells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(4, 2).Resize(3, 6)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Else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Set target = Selection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End If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For Each cell In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target.Cells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Select Case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cell.Interior.Color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Case 255: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redcount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redcount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+ 1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[B7] = [B7] + 1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Case 65535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yellowcount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yellowcount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+ 1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[C7] = [C7] + 1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Case 12611584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bluecount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bluecount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+ 1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[D7] = [D7] + 1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End Select</a:t>
            </a:r>
          </a:p>
          <a:p>
            <a:pPr algn="just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Next</a:t>
            </a:r>
          </a:p>
          <a:p>
            <a:pPr algn="just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endPara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5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8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DEA13-E7EA-42B8-98B6-E7FFD6308E3A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 rot="20771640">
            <a:off x="197146" y="750494"/>
            <a:ext cx="3896447" cy="178136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ИНСТРУМЕНТ</a:t>
            </a:r>
            <a:b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ОЦЕНКИ ДОСТИЖЕНИЙ</a:t>
            </a:r>
            <a:b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ПЛАТФОРМЕ</a:t>
            </a:r>
            <a:b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MS EXCEL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ГОТОВ!</a:t>
            </a:r>
            <a:endParaRPr lang="ru-RU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1" y="3345832"/>
            <a:ext cx="5215253" cy="324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30" y="2466176"/>
            <a:ext cx="918742" cy="9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4" y="533075"/>
            <a:ext cx="4644008" cy="260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 rot="20949009">
            <a:off x="4049746" y="3797221"/>
            <a:ext cx="4382788" cy="21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ИНСТРУМЕНТ</a:t>
            </a:r>
            <a:r>
              <a:rPr lang="en-US" sz="2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ИСПОЛЬЗУЕТСЯ И ПРОХОДИТ ТОНКУЮ НАСТРОЙКУ</a:t>
            </a:r>
            <a:endParaRPr lang="ru-RU" sz="60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sz="1400"/>
          </a:p>
        </p:txBody>
      </p:sp>
      <p:sp>
        <p:nvSpPr>
          <p:cNvPr id="12" name="Прямоугольник 11"/>
          <p:cNvSpPr/>
          <p:nvPr/>
        </p:nvSpPr>
        <p:spPr>
          <a:xfrm>
            <a:off x="357509" y="320098"/>
            <a:ext cx="623003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Где хранить </a:t>
            </a:r>
          </a:p>
          <a:p>
            <a:pPr algn="ctr" eaLnBrk="1" hangingPunct="1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электронный портфолио?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16" y="358431"/>
            <a:ext cx="918742" cy="9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6285956" y="1142071"/>
            <a:ext cx="166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«Портфолио»</a:t>
            </a:r>
          </a:p>
        </p:txBody>
      </p:sp>
      <p:pic>
        <p:nvPicPr>
          <p:cNvPr id="2050" name="Picture 2" descr="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9" y="1772932"/>
            <a:ext cx="4162063" cy="2242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87" y="1829797"/>
            <a:ext cx="3703413" cy="2283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7" y="4509241"/>
            <a:ext cx="4128346" cy="1979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99" y="4501328"/>
            <a:ext cx="3625462" cy="1995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sz="1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895620"/>
            <a:ext cx="7344816" cy="413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4806720"/>
            <a:ext cx="43011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</a:rPr>
              <a:t>4Portfolio.ru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94019"/>
            <a:ext cx="4608512" cy="19819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266911">
            <a:off x="357509" y="320098"/>
            <a:ext cx="623003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Где хранить </a:t>
            </a:r>
          </a:p>
          <a:p>
            <a:pPr algn="ctr" eaLnBrk="1" hangingPunct="1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электронный портфолио?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16" y="358431"/>
            <a:ext cx="918742" cy="9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6285956" y="1142071"/>
            <a:ext cx="166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«Портфолио»</a:t>
            </a:r>
          </a:p>
        </p:txBody>
      </p:sp>
    </p:spTree>
    <p:extLst>
      <p:ext uri="{BB962C8B-B14F-4D97-AF65-F5344CB8AC3E}">
        <p14:creationId xmlns:p14="http://schemas.microsoft.com/office/powerpoint/2010/main" val="27258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Рисунок 27" descr="Фон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7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23" descr="Подвал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8557"/>
              <a:ext cx="9144000" cy="1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7BA02-117F-4F23-839F-D1E4B0E7ED22}" type="slidenum">
              <a:rPr lang="ru-RU" sz="16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sz="1400"/>
          </a:p>
        </p:txBody>
      </p:sp>
      <p:sp>
        <p:nvSpPr>
          <p:cNvPr id="12" name="Прямоугольник 11"/>
          <p:cNvSpPr/>
          <p:nvPr/>
        </p:nvSpPr>
        <p:spPr>
          <a:xfrm rot="21448301">
            <a:off x="851271" y="597097"/>
            <a:ext cx="52425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</a:rPr>
              <a:t>Страницы портфолио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93683"/>
            <a:ext cx="918742" cy="9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7303017" y="1203049"/>
            <a:ext cx="166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«Портфолио»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6" cstate="print"/>
          <a:srcRect l="11211" t="11194" r="9999" b="14426"/>
          <a:stretch/>
        </p:blipFill>
        <p:spPr bwMode="auto">
          <a:xfrm>
            <a:off x="1619672" y="1554007"/>
            <a:ext cx="7226554" cy="511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1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1993</Words>
  <Application>Microsoft Office PowerPoint</Application>
  <PresentationFormat>Экран (4:3)</PresentationFormat>
  <Paragraphs>308</Paragraphs>
  <Slides>28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Times New Roman</vt:lpstr>
      <vt:lpstr>Times New Roman Cyr</vt:lpstr>
      <vt:lpstr>Оформление по умолчанию</vt:lpstr>
      <vt:lpstr>«Портфолио как один из способов оценки достижения учащимися планируемых результатов освоения основной общеобразовательной программы основного общего образования»  «Формировании ИКТ компетентности педагога в современных условиях, возможности работы с электронным портфолио в условиях введения ФГОС»</vt:lpstr>
      <vt:lpstr>«Не нужно быть лучше других! Нужно быть лучше, чем ты сам  на прошлой неделе»</vt:lpstr>
      <vt:lpstr>1. Увидеть многомерную модель (форму, образ, портрет, … и т.п.)  каждого ученика лицея.   2. Научиться быстро анализировать эту модель.   3. Научить ученика собирать и анализировать свои результаты и достижения.  4. Создать некий инструмент оценки достижений и различных качеств лицеиста и показать ученику какой он.  6. Мотивировать ученика на рост личного рейтинга.</vt:lpstr>
      <vt:lpstr>Презентация PowerPoint</vt:lpstr>
      <vt:lpstr>Презентация PowerPoint</vt:lpstr>
      <vt:lpstr>ИНСТРУМЕНТ ОЦЕНКИ ДОСТИЖЕНИЙ НА ПЛАТФОРМЕ MS EXCEL  ГОТОВ!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После презентации электронного портфолио лицеистами, после демоверсий его некоторых страниц я готов ответить на все ваши вопросы, связанные с технологическим процессом его создания, в том числе и по электронной почте: kataev_dobraya@mail.ru  Успешного вам рабочего дня!  </vt:lpstr>
      <vt:lpstr>«Портфолио как один из способов оценки достижения учащимися планируемых результатов освоения основной общеобразовательной программы основного общего образования»  ДЕМОНСТРАЦИЯ ПРЕДМЕТНЫХ РЕЗУЛЬТАТОВ ОБРАЗОВАНИЯ  В ЭЛЕКТРОННОМ ПОРТФОЛИО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 конкурс «Учитель 2010 года»  Интерактивное обучение как способ повышения познавательной мотивации старшеклассников   на уроках информатики</dc:title>
  <dc:creator>Admin</dc:creator>
  <cp:lastModifiedBy>Viktor</cp:lastModifiedBy>
  <cp:revision>189</cp:revision>
  <dcterms:created xsi:type="dcterms:W3CDTF">2010-02-04T19:40:08Z</dcterms:created>
  <dcterms:modified xsi:type="dcterms:W3CDTF">2015-04-20T16:36:03Z</dcterms:modified>
</cp:coreProperties>
</file>