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  <p:sldMasterId id="2147483670" r:id="rId2"/>
    <p:sldMasterId id="2147483671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8" r:id="rId5"/>
    <p:sldId id="257" r:id="rId6"/>
    <p:sldId id="259" r:id="rId7"/>
    <p:sldId id="263" r:id="rId8"/>
    <p:sldId id="269" r:id="rId9"/>
    <p:sldId id="262" r:id="rId10"/>
    <p:sldId id="265" r:id="rId11"/>
    <p:sldId id="260" r:id="rId12"/>
    <p:sldId id="264" r:id="rId13"/>
    <p:sldId id="261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  <a:srgbClr val="800000"/>
    <a:srgbClr val="996633"/>
    <a:srgbClr val="FFD175"/>
    <a:srgbClr val="FFD279"/>
    <a:srgbClr val="FFDC97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2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32BB260-44D8-4EEB-880B-C80C7A76ED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0E6E4E6-6829-424E-A67E-3A930E0780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5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>
                <a:latin typeface="Arial" charset="0"/>
              </a:endParaRPr>
            </a:p>
          </p:txBody>
        </p:sp>
        <p:sp>
          <p:nvSpPr>
            <p:cNvPr id="6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>
                <a:latin typeface="Arial" charset="0"/>
              </a:endParaRPr>
            </a:p>
          </p:txBody>
        </p:sp>
      </p:grp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042988" y="188913"/>
            <a:ext cx="5616575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>
                <a:solidFill>
                  <a:srgbClr val="D9241C"/>
                </a:solidFill>
                <a:latin typeface="Arial" charset="0"/>
              </a:rPr>
              <a:t>Семинар партнеров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042988" y="476250"/>
            <a:ext cx="8351837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600">
                <a:solidFill>
                  <a:srgbClr val="800000"/>
                </a:solidFill>
                <a:latin typeface="Arial" charset="0"/>
              </a:rPr>
              <a:t>27–28 сентября 2009 года, г. Москва, гостиница «Космос»</a:t>
            </a:r>
          </a:p>
        </p:txBody>
      </p:sp>
      <p:pic>
        <p:nvPicPr>
          <p:cNvPr id="9" name="Picture 34" descr="лого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800">
              <a:latin typeface="Arial" charset="0"/>
            </a:endParaRPr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 sz="4800">
                <a:solidFill>
                  <a:srgbClr val="CC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2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A16F3-8BC7-4579-BDF9-CDE7A7D83D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8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56609-9D8C-40CE-88DF-C0A0414313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9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6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1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499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2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8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6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60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894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A887-BB30-4EA7-B424-8AE28E5067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34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719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1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92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05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5168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113" y="5157788"/>
            <a:ext cx="4038600" cy="68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0113" y="5157788"/>
            <a:ext cx="4038600" cy="68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32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37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39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68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D3352-4D26-4BDA-9507-223FAC8CA5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712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0301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092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69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341438"/>
            <a:ext cx="2062162" cy="4497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13" y="1341438"/>
            <a:ext cx="6035675" cy="4497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0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85D87-D177-4ECF-B9AB-DFE473DE02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38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8B4C1-6E4F-4C80-BE25-CC3A7310A4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73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23764-FCAF-4C3B-BC4D-115551652C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70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E046D-0EFF-44A3-8089-CEF65446EC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90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EBECE-A475-46D6-A6F1-F67D37511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91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89CE3-72FA-4ECF-9F0D-D100A4A607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28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5" descr="1C_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800">
              <a:latin typeface="Arial" charset="0"/>
            </a:endParaRP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800">
              <a:latin typeface="Arial" charset="0"/>
            </a:endParaRPr>
          </a:p>
        </p:txBody>
      </p:sp>
      <p:pic>
        <p:nvPicPr>
          <p:cNvPr id="1030" name="Picture 44" descr="лого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2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5B0917"/>
                </a:solidFill>
              </a:defRPr>
            </a:lvl1pPr>
          </a:lstStyle>
          <a:p>
            <a:fld id="{F9AF84F7-C73F-4CB3-AC00-870357F303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468313" y="4124325"/>
            <a:ext cx="8207375" cy="7938"/>
            <a:chOff x="295" y="1974"/>
            <a:chExt cx="5170" cy="5"/>
          </a:xfrm>
        </p:grpSpPr>
        <p:sp>
          <p:nvSpPr>
            <p:cNvPr id="926731" name="Line 11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>
                <a:latin typeface="Arial" charset="0"/>
              </a:endParaRPr>
            </a:p>
          </p:txBody>
        </p:sp>
        <p:sp>
          <p:nvSpPr>
            <p:cNvPr id="926732" name="Line 12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>
                <a:latin typeface="Arial" charset="0"/>
              </a:endParaRPr>
            </a:p>
          </p:txBody>
        </p: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1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052" name="Picture 16" descr="лого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лого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890" name="Line 10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800">
              <a:latin typeface="Arial" charset="0"/>
            </a:endParaRP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41438"/>
            <a:ext cx="8229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5157788"/>
            <a:ext cx="8229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3078" name="Group 13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1146894" name="Line 14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>
                <a:latin typeface="Arial" charset="0"/>
              </a:endParaRPr>
            </a:p>
          </p:txBody>
        </p:sp>
        <p:sp>
          <p:nvSpPr>
            <p:cNvPr id="1146895" name="Line 15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>
                <a:latin typeface="Arial" charset="0"/>
              </a:endParaRPr>
            </a:p>
          </p:txBody>
        </p:sp>
      </p:grp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1042988" y="692150"/>
            <a:ext cx="8351837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600">
                <a:solidFill>
                  <a:srgbClr val="800000"/>
                </a:solidFill>
                <a:latin typeface="Arial" charset="0"/>
              </a:rPr>
              <a:t>25–26 сентября 2009 года, г. Москва, гостиница «Космос»</a:t>
            </a:r>
          </a:p>
        </p:txBody>
      </p:sp>
      <p:sp>
        <p:nvSpPr>
          <p:cNvPr id="1146897" name="Text Box 17"/>
          <p:cNvSpPr txBox="1">
            <a:spLocks noChangeArrowheads="1"/>
          </p:cNvSpPr>
          <p:nvPr/>
        </p:nvSpPr>
        <p:spPr bwMode="auto">
          <a:xfrm>
            <a:off x="1042988" y="173038"/>
            <a:ext cx="5616575" cy="5302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800" b="1">
                <a:solidFill>
                  <a:srgbClr val="D9241C"/>
                </a:solidFill>
                <a:latin typeface="Arial" charset="0"/>
              </a:rPr>
              <a:t>Конференция </a:t>
            </a:r>
            <a:br>
              <a:rPr lang="ru-RU" sz="1800" b="1">
                <a:solidFill>
                  <a:srgbClr val="D9241C"/>
                </a:solidFill>
                <a:latin typeface="Arial" charset="0"/>
              </a:rPr>
            </a:br>
            <a:r>
              <a:rPr lang="ru-RU" sz="1800" b="1">
                <a:solidFill>
                  <a:srgbClr val="D9241C"/>
                </a:solidFill>
                <a:latin typeface="Arial" charset="0"/>
              </a:rPr>
              <a:t>«Решения для корпоративных клиентов»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3700" y="1384300"/>
            <a:ext cx="8483600" cy="3244850"/>
          </a:xfrm>
        </p:spPr>
        <p:txBody>
          <a:bodyPr/>
          <a:lstStyle/>
          <a:p>
            <a:pPr eaLnBrk="1" hangingPunct="1"/>
            <a:r>
              <a:rPr lang="ru-RU" altLang="ru-RU" sz="4400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4400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6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 общения</a:t>
            </a:r>
            <a:r>
              <a:rPr lang="en-US" altLang="ru-RU" sz="6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ru-RU" sz="6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altLang="ru-RU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Аудиостимуляторы</a:t>
            </a:r>
            <a:r>
              <a:rPr lang="ru-RU" alt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</a:t>
            </a:r>
            <a:r>
              <a:rPr lang="ru-RU" alt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или </a:t>
            </a:r>
            <a:r>
              <a:rPr lang="ru-RU" alt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ПРОТИВ?»</a:t>
            </a:r>
            <a:r>
              <a:rPr lang="ru-RU" alt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  <p:pic>
        <p:nvPicPr>
          <p:cNvPr id="8" name="Рисунок 7" descr="133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050" y="5162550"/>
            <a:ext cx="1155700" cy="1367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3638550" y="5473700"/>
            <a:ext cx="52451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ticaC" pitchFamily="82" charset="0"/>
                <a:cs typeface="Times New Roman" panose="02020603050405020304" pitchFamily="18" charset="0"/>
              </a:rPr>
              <a:t>Катаев Виктор Борисович,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</a:pPr>
            <a:r>
              <a:rPr lang="ru-RU" altLang="ru-RU" sz="2400" b="1" i="1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ticaC" pitchFamily="82" charset="0"/>
                <a:cs typeface="Times New Roman" panose="02020603050405020304" pitchFamily="18" charset="0"/>
              </a:rPr>
              <a:t>учитель информатики </a:t>
            </a:r>
            <a:r>
              <a:rPr lang="ru-RU" altLang="ru-RU" sz="2400" b="1" i="1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   </a:t>
            </a:r>
            <a:endParaRPr lang="ru-RU" altLang="ru-RU" sz="2400" b="1" i="1" dirty="0" smtClean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</a:pPr>
            <a:r>
              <a:rPr lang="ru-RU" altLang="ru-RU" sz="2400" b="1" i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ticaC" pitchFamily="82" charset="0"/>
                <a:cs typeface="Times New Roman" panose="02020603050405020304" pitchFamily="18" charset="0"/>
              </a:rPr>
              <a:t>МОУ </a:t>
            </a:r>
            <a:r>
              <a:rPr lang="ru-RU" altLang="ru-RU" sz="2400" b="1" i="1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ticaC" pitchFamily="82" charset="0"/>
                <a:cs typeface="Times New Roman" panose="02020603050405020304" pitchFamily="18" charset="0"/>
              </a:rPr>
              <a:t>«Лицей </a:t>
            </a:r>
            <a:r>
              <a:rPr lang="ru-RU" altLang="ru-RU" sz="2400" b="1" i="1" dirty="0" err="1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ticaC" pitchFamily="82" charset="0"/>
                <a:cs typeface="Times New Roman" panose="02020603050405020304" pitchFamily="18" charset="0"/>
              </a:rPr>
              <a:t>г.Черемхово</a:t>
            </a:r>
            <a:r>
              <a:rPr lang="ru-RU" altLang="ru-RU" sz="2400" b="1" i="1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lticaC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15900" y="1384300"/>
            <a:ext cx="8534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 indent="-344488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9675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C00000"/>
                </a:solidFill>
              </a:rPr>
              <a:t>нарушения психики;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C00000"/>
                </a:solidFill>
              </a:rPr>
              <a:t>обострение психических заболеваний;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C00000"/>
                </a:solidFill>
              </a:rPr>
              <a:t>вызов навязчивых состояний;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C00000"/>
                </a:solidFill>
              </a:rPr>
              <a:t>постоянное состояние тревоги;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C00000"/>
                </a:solidFill>
              </a:rPr>
              <a:t>формирование готовности человека к использованию реальных наркотических и психотропных средств;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C00000"/>
                </a:solidFill>
              </a:rPr>
              <a:t>усталость, вялость, головные боли, угнетение центральной нервной системы, что связано с шумовым воздействием на организм;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C00000"/>
                </a:solidFill>
              </a:rPr>
              <a:t>различная степень снижения слуховой активности при большой громкости;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C00000"/>
                </a:solidFill>
              </a:rPr>
              <a:t>большие финансовые расходы на приобретение аудионаркотиков.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</a:pPr>
            <a:endParaRPr lang="ru-RU" altLang="ru-RU" sz="120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pic>
        <p:nvPicPr>
          <p:cNvPr id="153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88" y="1178750"/>
            <a:ext cx="690245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892" y="5589240"/>
            <a:ext cx="80890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Решение: Создание с</a:t>
            </a:r>
            <a:r>
              <a:rPr lang="ru-RU" sz="3600" b="1" cap="none" spc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айта на тему 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вреде аудио-наркотиков</a:t>
            </a:r>
            <a:endParaRPr lang="ru-RU" sz="36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2851150"/>
            <a:ext cx="4579989" cy="337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49300" y="1339850"/>
            <a:ext cx="76454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Психологический прием «Камень»</a:t>
            </a:r>
            <a:endParaRPr lang="ru-RU" sz="40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8" name="Прямоугольник 7"/>
          <p:cNvSpPr/>
          <p:nvPr/>
        </p:nvSpPr>
        <p:spPr>
          <a:xfrm>
            <a:off x="749300" y="2940050"/>
            <a:ext cx="7645400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4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Kataev_dobraya@mail.ru</a:t>
            </a:r>
            <a:endParaRPr lang="ru-RU" sz="48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3700" y="1384300"/>
            <a:ext cx="8483600" cy="3244850"/>
          </a:xfrm>
        </p:spPr>
        <p:txBody>
          <a:bodyPr/>
          <a:lstStyle/>
          <a:p>
            <a:r>
              <a:rPr lang="ru-RU" altLang="ru-RU" smtClean="0">
                <a:solidFill>
                  <a:srgbClr val="C00000"/>
                </a:solidFill>
              </a:rPr>
              <a:t/>
            </a:r>
            <a:br>
              <a:rPr lang="ru-RU" altLang="ru-RU" smtClean="0">
                <a:solidFill>
                  <a:srgbClr val="C00000"/>
                </a:solidFill>
              </a:rPr>
            </a:br>
            <a:r>
              <a:rPr lang="ru-RU" altLang="ru-RU" sz="2400" i="1" smtClean="0">
                <a:solidFill>
                  <a:srgbClr val="C00000"/>
                </a:solidFill>
              </a:rPr>
              <a:t> </a:t>
            </a:r>
            <a:r>
              <a:rPr lang="ru-RU" altLang="ru-RU" sz="2800" i="1" smtClean="0">
                <a:solidFill>
                  <a:srgbClr val="C00000"/>
                </a:solidFill>
              </a:rPr>
              <a:t>«Час классного руководителя – это форма воспитательной работы, при которой школьники под руководством педагогов включаются в специально организованную деятельность, способствующую формированию у них системы отношений к окружающему миру» </a:t>
            </a:r>
            <a:br>
              <a:rPr lang="ru-RU" altLang="ru-RU" sz="2800" i="1" smtClean="0">
                <a:solidFill>
                  <a:srgbClr val="C00000"/>
                </a:solidFill>
              </a:rPr>
            </a:br>
            <a:r>
              <a:rPr lang="ru-RU" altLang="ru-RU" sz="2800" i="1" smtClean="0">
                <a:solidFill>
                  <a:srgbClr val="C00000"/>
                </a:solidFill>
              </a:rPr>
              <a:t>		</a:t>
            </a:r>
            <a:br>
              <a:rPr lang="ru-RU" altLang="ru-RU" sz="2800" i="1" smtClean="0">
                <a:solidFill>
                  <a:srgbClr val="C00000"/>
                </a:solidFill>
              </a:rPr>
            </a:br>
            <a:r>
              <a:rPr lang="ru-RU" altLang="ru-RU" sz="2800" i="1" smtClean="0">
                <a:solidFill>
                  <a:srgbClr val="C00000"/>
                </a:solidFill>
              </a:rPr>
              <a:t>			               (Л.В. Байбородова).</a:t>
            </a:r>
            <a:endParaRPr lang="ru-RU" altLang="ru-RU" sz="2800" smtClean="0">
              <a:solidFill>
                <a:srgbClr val="C00000"/>
              </a:solidFill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95429">
            <a:off x="1142828" y="4021973"/>
            <a:ext cx="1125817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850" y="4451350"/>
            <a:ext cx="968715" cy="155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800">
            <a:off x="3843361" y="4867377"/>
            <a:ext cx="1077381" cy="174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0" y="6324600"/>
            <a:ext cx="2755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1200" kern="0" dirty="0">
                <a:latin typeface="+mn-lt"/>
              </a:rPr>
              <a:t>26 августа 2010 г.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38163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688"/>
            <a:ext cx="91440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0"/>
            <a:ext cx="150018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4" descr="Кайф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273300"/>
            <a:ext cx="2540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071813"/>
            <a:ext cx="12319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286000"/>
            <a:ext cx="156686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59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Заголовок 1"/>
          <p:cNvSpPr>
            <a:spLocks noGrp="1"/>
          </p:cNvSpPr>
          <p:nvPr>
            <p:ph type="ctrTitle"/>
          </p:nvPr>
        </p:nvSpPr>
        <p:spPr>
          <a:xfrm>
            <a:off x="838200" y="102870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rgbClr val="C00000"/>
                </a:solidFill>
                <a:latin typeface="Arial Black" panose="020B0A04020102020204" pitchFamily="34" charset="0"/>
              </a:rPr>
              <a:t>АУДИО-СТИМУЛЯТОРЫ</a:t>
            </a:r>
          </a:p>
        </p:txBody>
      </p:sp>
      <p:pic>
        <p:nvPicPr>
          <p:cNvPr id="718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3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86188"/>
            <a:ext cx="245268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1428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643063"/>
            <a:ext cx="1619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8198" name="Заголовок 1"/>
          <p:cNvSpPr>
            <a:spLocks noGrp="1"/>
          </p:cNvSpPr>
          <p:nvPr>
            <p:ph type="ctrTitle"/>
          </p:nvPr>
        </p:nvSpPr>
        <p:spPr>
          <a:xfrm>
            <a:off x="304800" y="850900"/>
            <a:ext cx="8534400" cy="711200"/>
          </a:xfrm>
        </p:spPr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  <a:latin typeface="Arial Black" panose="020B0A04020102020204" pitchFamily="34" charset="0"/>
              </a:rPr>
              <a:t>Этапы часа общения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49250" y="2806700"/>
            <a:ext cx="8483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</a:t>
            </a:r>
            <a:b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</a:t>
            </a:r>
            <a: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группы 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(Командный дух)</a:t>
            </a:r>
          </a:p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 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(Видеоролик)</a:t>
            </a:r>
            <a:endParaRPr lang="ru-RU" altLang="ru-RU" sz="2400" dirty="0">
              <a:solidFill>
                <a:srgbClr val="1E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 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(Негативные последствия </a:t>
            </a:r>
          </a:p>
          <a:p>
            <a:pPr>
              <a:lnSpc>
                <a:spcPct val="80000"/>
              </a:lnSpc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и пути решения проблемы)</a:t>
            </a:r>
          </a:p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о воздействии</a:t>
            </a:r>
          </a:p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 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(Мозговой штурм, </a:t>
            </a:r>
          </a:p>
          <a:p>
            <a:pPr>
              <a:lnSpc>
                <a:spcPct val="80000"/>
              </a:lnSpc>
            </a:pP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анализ и выбор)</a:t>
            </a:r>
          </a:p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</a:p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(Сайт о вреде </a:t>
            </a:r>
            <a:r>
              <a:rPr lang="ru-RU" alt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аудионаркотиков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прием «Камень»</a:t>
            </a:r>
            <a:endParaRPr lang="ru-RU" altLang="ru-RU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4800" b="1" dirty="0">
              <a:solidFill>
                <a:srgbClr val="1E03BD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4800" b="1" dirty="0">
              <a:solidFill>
                <a:srgbClr val="1E03BD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pic>
        <p:nvPicPr>
          <p:cNvPr id="61446" name="Picture 6" descr="D:\Мои документы\Фото\2010\Январь\2010-02-08\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84300"/>
            <a:ext cx="3077290" cy="2047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43" name="Picture 3" descr="D:\Мои документы\Фото\2010\Январь\2010-02-08\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2504">
            <a:off x="1210755" y="3324970"/>
            <a:ext cx="2904928" cy="1933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44" name="Picture 4" descr="D:\Мои документы\Фото\2010\Январь\2010-02-08\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33700">
            <a:off x="3949700" y="1562100"/>
            <a:ext cx="3733800" cy="248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45" name="Picture 5" descr="D:\Мои документы\Фото\2010\Январь\2010-02-08\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362450"/>
            <a:ext cx="3384550" cy="225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8" name="Прямоугольник 7"/>
          <p:cNvSpPr/>
          <p:nvPr/>
        </p:nvSpPr>
        <p:spPr>
          <a:xfrm>
            <a:off x="704850" y="2051050"/>
            <a:ext cx="7645400" cy="1865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4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Видеоролик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48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«Вся правда о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48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8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ифровых наркотиках»</a:t>
            </a:r>
            <a:endParaRPr lang="ru-RU" sz="48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600" y="4194085"/>
            <a:ext cx="7867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http://www.vbkataev.com/105410731086107310971077108510801077-10861087109910901072.html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1269" name="Выноска со стрелкой вверх 7"/>
          <p:cNvSpPr>
            <a:spLocks noChangeArrowheads="1"/>
          </p:cNvSpPr>
          <p:nvPr/>
        </p:nvSpPr>
        <p:spPr bwMode="auto">
          <a:xfrm>
            <a:off x="260350" y="2228850"/>
            <a:ext cx="3289300" cy="4478338"/>
          </a:xfrm>
          <a:prstGeom prst="upArrowCallout">
            <a:avLst>
              <a:gd name="adj1" fmla="val 25000"/>
              <a:gd name="adj2" fmla="val 25000"/>
              <a:gd name="adj3" fmla="val 24998"/>
              <a:gd name="adj4" fmla="val 64977"/>
            </a:avLst>
          </a:prstGeom>
          <a:solidFill>
            <a:schemeClr val="accent1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последствия прослушивания</a:t>
            </a:r>
          </a:p>
          <a:p>
            <a:pPr algn="ctr"/>
            <a:endParaRPr lang="ru-RU" altLang="ru-RU" sz="2000"/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 sz="2800"/>
          </a:p>
          <a:p>
            <a:endParaRPr lang="ru-RU" altLang="ru-RU" sz="2800"/>
          </a:p>
          <a:p>
            <a:r>
              <a:rPr lang="ru-RU" altLang="ru-RU" sz="2800"/>
              <a:t> </a:t>
            </a:r>
          </a:p>
        </p:txBody>
      </p:sp>
      <p:sp>
        <p:nvSpPr>
          <p:cNvPr id="11270" name="Выноска со стрелкой вверх 9"/>
          <p:cNvSpPr>
            <a:spLocks noChangeArrowheads="1"/>
          </p:cNvSpPr>
          <p:nvPr/>
        </p:nvSpPr>
        <p:spPr bwMode="auto">
          <a:xfrm>
            <a:off x="5327650" y="2228850"/>
            <a:ext cx="3289300" cy="4478338"/>
          </a:xfrm>
          <a:prstGeom prst="upArrowCallout">
            <a:avLst>
              <a:gd name="adj1" fmla="val 25000"/>
              <a:gd name="adj2" fmla="val 25000"/>
              <a:gd name="adj3" fmla="val 24998"/>
              <a:gd name="adj4" fmla="val 64977"/>
            </a:avLst>
          </a:prstGeom>
          <a:solidFill>
            <a:srgbClr val="FFC000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 проблемы профилактики зависимости от аудионаркотиков</a:t>
            </a:r>
          </a:p>
          <a:p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/>
          </a:p>
          <a:p>
            <a:endParaRPr lang="ru-RU" altLang="ru-RU" sz="2800"/>
          </a:p>
          <a:p>
            <a:endParaRPr lang="ru-RU" altLang="ru-RU" sz="2800"/>
          </a:p>
          <a:p>
            <a:r>
              <a:rPr lang="ru-RU" altLang="ru-RU" sz="2800"/>
              <a:t> </a:t>
            </a:r>
          </a:p>
        </p:txBody>
      </p:sp>
      <p:sp>
        <p:nvSpPr>
          <p:cNvPr id="12" name="12-конечная звезда 11"/>
          <p:cNvSpPr/>
          <p:nvPr/>
        </p:nvSpPr>
        <p:spPr bwMode="auto">
          <a:xfrm>
            <a:off x="260350" y="1001713"/>
            <a:ext cx="8488363" cy="1481137"/>
          </a:xfrm>
          <a:prstGeom prst="star12">
            <a:avLst/>
          </a:prstGeom>
          <a:solidFill>
            <a:srgbClr val="C00000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Интеллект–карта «Аудиостимуляторы»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615950" y="1563688"/>
            <a:ext cx="73342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5125" indent="-365125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2388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0375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8363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Правила мозговой атаки</a:t>
            </a:r>
          </a:p>
          <a:p>
            <a:endParaRPr lang="ru-RU" altLang="ru-RU" sz="280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2800" i="1">
                <a:solidFill>
                  <a:srgbClr val="1E03BD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Отсутствие всякой критики;</a:t>
            </a:r>
            <a:endParaRPr lang="ru-RU" altLang="ru-RU" sz="2800">
              <a:solidFill>
                <a:srgbClr val="1E03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800" i="1">
                <a:solidFill>
                  <a:srgbClr val="1E03BD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Поощрение всех предлагаемых идей;</a:t>
            </a:r>
            <a:endParaRPr lang="ru-RU" altLang="ru-RU" sz="2800">
              <a:solidFill>
                <a:srgbClr val="1E03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800" i="1">
                <a:solidFill>
                  <a:srgbClr val="1E03BD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Равноправие участников 	мозгового штурма;</a:t>
            </a:r>
            <a:endParaRPr lang="ru-RU" altLang="ru-RU" sz="2800">
              <a:solidFill>
                <a:srgbClr val="1E03B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2800" i="1">
                <a:solidFill>
                  <a:srgbClr val="1E03BD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Свобода ассоциаций и творческого воображения.</a:t>
            </a:r>
            <a:endParaRPr lang="ru-RU" altLang="ru-RU" sz="2800">
              <a:solidFill>
                <a:srgbClr val="1E03BD"/>
              </a:solidFill>
              <a:latin typeface="Arial Black" panose="020B0A04020102020204" pitchFamily="34" charset="0"/>
            </a:endParaRPr>
          </a:p>
          <a:p>
            <a:endParaRPr lang="ru-RU" alt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ИНФОРМАЦИОННАЯ БЕЗОПАСНОСТЬ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tica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algn="ctr">
            <a:solidFill>
              <a:srgbClr val="FFD175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480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0" y="6324600"/>
            <a:ext cx="2755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1200" kern="0" dirty="0">
                <a:latin typeface="+mn-lt"/>
              </a:rPr>
              <a:t>26 августа 2010 г.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C" pitchFamily="82" charset="0"/>
                <a:cs typeface="Times New Roman" pitchFamily="18" charset="0"/>
              </a:rPr>
              <a:t>Из истории конкурса  «Учитель года -2010»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2688"/>
            <a:ext cx="91440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1517650"/>
            <a:ext cx="1000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Схема воздейств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3" y="214313"/>
            <a:ext cx="5757862" cy="478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9_шаблон">
  <a:themeElements>
    <a:clrScheme name="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0</TotalTime>
  <Words>173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Wingdings</vt:lpstr>
      <vt:lpstr>Times New Roman</vt:lpstr>
      <vt:lpstr>BalticaC</vt:lpstr>
      <vt:lpstr>Arial Black</vt:lpstr>
      <vt:lpstr>0909_шаблон</vt:lpstr>
      <vt:lpstr>Специальное оформление</vt:lpstr>
      <vt:lpstr>1_Специальное оформление</vt:lpstr>
      <vt:lpstr> Час общения «Аудиостимуляторы: ЗА или ПРОТИВ?»  </vt:lpstr>
      <vt:lpstr>  «Час классного руководителя – это форма воспитательной работы, при которой школьники под руководством педагогов включаются в специально организованную деятельность, способствующую формированию у них системы отношений к окружающему миру»                       (Л.В. Байбородова).</vt:lpstr>
      <vt:lpstr>АУДИО-СТИМУЛЯТОРЫ</vt:lpstr>
      <vt:lpstr>Этапы часа 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194</cp:revision>
  <dcterms:created xsi:type="dcterms:W3CDTF">2009-09-23T10:15:37Z</dcterms:created>
  <dcterms:modified xsi:type="dcterms:W3CDTF">2016-09-14T13:45:25Z</dcterms:modified>
</cp:coreProperties>
</file>